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8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90B191D8-ED83-4CE6-ADA8-A03E4699358F}" type="datetimeFigureOut">
              <a:rPr lang="fa-IR" smtClean="0"/>
              <a:t>04/13/1442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3EB74B1-612A-4318-AE52-7628D9076FE2}" type="slidenum">
              <a:rPr lang="fa-IR" smtClean="0"/>
              <a:t>‹#›</a:t>
            </a:fld>
            <a:endParaRPr lang="fa-IR"/>
          </a:p>
        </p:txBody>
      </p:sp>
    </p:spTree>
    <p:extLst>
      <p:ext uri="{BB962C8B-B14F-4D97-AF65-F5344CB8AC3E}">
        <p14:creationId xmlns:p14="http://schemas.microsoft.com/office/powerpoint/2010/main" val="3788565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0B191D8-ED83-4CE6-ADA8-A03E4699358F}" type="datetimeFigureOut">
              <a:rPr lang="fa-IR" smtClean="0"/>
              <a:t>04/13/1442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3EB74B1-612A-4318-AE52-7628D9076FE2}" type="slidenum">
              <a:rPr lang="fa-IR" smtClean="0"/>
              <a:t>‹#›</a:t>
            </a:fld>
            <a:endParaRPr lang="fa-IR"/>
          </a:p>
        </p:txBody>
      </p:sp>
    </p:spTree>
    <p:extLst>
      <p:ext uri="{BB962C8B-B14F-4D97-AF65-F5344CB8AC3E}">
        <p14:creationId xmlns:p14="http://schemas.microsoft.com/office/powerpoint/2010/main" val="3956979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0B191D8-ED83-4CE6-ADA8-A03E4699358F}" type="datetimeFigureOut">
              <a:rPr lang="fa-IR" smtClean="0"/>
              <a:t>04/13/1442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3EB74B1-612A-4318-AE52-7628D9076FE2}" type="slidenum">
              <a:rPr lang="fa-IR" smtClean="0"/>
              <a:t>‹#›</a:t>
            </a:fld>
            <a:endParaRPr lang="fa-IR"/>
          </a:p>
        </p:txBody>
      </p:sp>
    </p:spTree>
    <p:extLst>
      <p:ext uri="{BB962C8B-B14F-4D97-AF65-F5344CB8AC3E}">
        <p14:creationId xmlns:p14="http://schemas.microsoft.com/office/powerpoint/2010/main" val="1159163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0B191D8-ED83-4CE6-ADA8-A03E4699358F}" type="datetimeFigureOut">
              <a:rPr lang="fa-IR" smtClean="0"/>
              <a:t>04/13/1442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3EB74B1-612A-4318-AE52-7628D9076FE2}" type="slidenum">
              <a:rPr lang="fa-IR" smtClean="0"/>
              <a:t>‹#›</a:t>
            </a:fld>
            <a:endParaRPr lang="fa-IR"/>
          </a:p>
        </p:txBody>
      </p:sp>
    </p:spTree>
    <p:extLst>
      <p:ext uri="{BB962C8B-B14F-4D97-AF65-F5344CB8AC3E}">
        <p14:creationId xmlns:p14="http://schemas.microsoft.com/office/powerpoint/2010/main" val="3614589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0B191D8-ED83-4CE6-ADA8-A03E4699358F}" type="datetimeFigureOut">
              <a:rPr lang="fa-IR" smtClean="0"/>
              <a:t>04/13/1442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3EB74B1-612A-4318-AE52-7628D9076FE2}" type="slidenum">
              <a:rPr lang="fa-IR" smtClean="0"/>
              <a:t>‹#›</a:t>
            </a:fld>
            <a:endParaRPr lang="fa-IR"/>
          </a:p>
        </p:txBody>
      </p:sp>
    </p:spTree>
    <p:extLst>
      <p:ext uri="{BB962C8B-B14F-4D97-AF65-F5344CB8AC3E}">
        <p14:creationId xmlns:p14="http://schemas.microsoft.com/office/powerpoint/2010/main" val="3763446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90B191D8-ED83-4CE6-ADA8-A03E4699358F}" type="datetimeFigureOut">
              <a:rPr lang="fa-IR" smtClean="0"/>
              <a:t>04/13/1442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3EB74B1-612A-4318-AE52-7628D9076FE2}" type="slidenum">
              <a:rPr lang="fa-IR" smtClean="0"/>
              <a:t>‹#›</a:t>
            </a:fld>
            <a:endParaRPr lang="fa-IR"/>
          </a:p>
        </p:txBody>
      </p:sp>
    </p:spTree>
    <p:extLst>
      <p:ext uri="{BB962C8B-B14F-4D97-AF65-F5344CB8AC3E}">
        <p14:creationId xmlns:p14="http://schemas.microsoft.com/office/powerpoint/2010/main" val="2212094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90B191D8-ED83-4CE6-ADA8-A03E4699358F}" type="datetimeFigureOut">
              <a:rPr lang="fa-IR" smtClean="0"/>
              <a:t>04/13/1442</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23EB74B1-612A-4318-AE52-7628D9076FE2}" type="slidenum">
              <a:rPr lang="fa-IR" smtClean="0"/>
              <a:t>‹#›</a:t>
            </a:fld>
            <a:endParaRPr lang="fa-IR"/>
          </a:p>
        </p:txBody>
      </p:sp>
    </p:spTree>
    <p:extLst>
      <p:ext uri="{BB962C8B-B14F-4D97-AF65-F5344CB8AC3E}">
        <p14:creationId xmlns:p14="http://schemas.microsoft.com/office/powerpoint/2010/main" val="3163552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90B191D8-ED83-4CE6-ADA8-A03E4699358F}" type="datetimeFigureOut">
              <a:rPr lang="fa-IR" smtClean="0"/>
              <a:t>04/13/1442</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23EB74B1-612A-4318-AE52-7628D9076FE2}" type="slidenum">
              <a:rPr lang="fa-IR" smtClean="0"/>
              <a:t>‹#›</a:t>
            </a:fld>
            <a:endParaRPr lang="fa-IR"/>
          </a:p>
        </p:txBody>
      </p:sp>
    </p:spTree>
    <p:extLst>
      <p:ext uri="{BB962C8B-B14F-4D97-AF65-F5344CB8AC3E}">
        <p14:creationId xmlns:p14="http://schemas.microsoft.com/office/powerpoint/2010/main" val="3837337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B191D8-ED83-4CE6-ADA8-A03E4699358F}" type="datetimeFigureOut">
              <a:rPr lang="fa-IR" smtClean="0"/>
              <a:t>04/13/1442</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23EB74B1-612A-4318-AE52-7628D9076FE2}" type="slidenum">
              <a:rPr lang="fa-IR" smtClean="0"/>
              <a:t>‹#›</a:t>
            </a:fld>
            <a:endParaRPr lang="fa-IR"/>
          </a:p>
        </p:txBody>
      </p:sp>
    </p:spTree>
    <p:extLst>
      <p:ext uri="{BB962C8B-B14F-4D97-AF65-F5344CB8AC3E}">
        <p14:creationId xmlns:p14="http://schemas.microsoft.com/office/powerpoint/2010/main" val="3367751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0B191D8-ED83-4CE6-ADA8-A03E4699358F}" type="datetimeFigureOut">
              <a:rPr lang="fa-IR" smtClean="0"/>
              <a:t>04/13/1442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3EB74B1-612A-4318-AE52-7628D9076FE2}" type="slidenum">
              <a:rPr lang="fa-IR" smtClean="0"/>
              <a:t>‹#›</a:t>
            </a:fld>
            <a:endParaRPr lang="fa-IR"/>
          </a:p>
        </p:txBody>
      </p:sp>
    </p:spTree>
    <p:extLst>
      <p:ext uri="{BB962C8B-B14F-4D97-AF65-F5344CB8AC3E}">
        <p14:creationId xmlns:p14="http://schemas.microsoft.com/office/powerpoint/2010/main" val="278824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0B191D8-ED83-4CE6-ADA8-A03E4699358F}" type="datetimeFigureOut">
              <a:rPr lang="fa-IR" smtClean="0"/>
              <a:t>04/13/1442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3EB74B1-612A-4318-AE52-7628D9076FE2}" type="slidenum">
              <a:rPr lang="fa-IR" smtClean="0"/>
              <a:t>‹#›</a:t>
            </a:fld>
            <a:endParaRPr lang="fa-IR"/>
          </a:p>
        </p:txBody>
      </p:sp>
    </p:spTree>
    <p:extLst>
      <p:ext uri="{BB962C8B-B14F-4D97-AF65-F5344CB8AC3E}">
        <p14:creationId xmlns:p14="http://schemas.microsoft.com/office/powerpoint/2010/main" val="3417367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191D8-ED83-4CE6-ADA8-A03E4699358F}" type="datetimeFigureOut">
              <a:rPr lang="fa-IR" smtClean="0"/>
              <a:t>04/13/1442</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EB74B1-612A-4318-AE52-7628D9076FE2}" type="slidenum">
              <a:rPr lang="fa-IR" smtClean="0"/>
              <a:t>‹#›</a:t>
            </a:fld>
            <a:endParaRPr lang="fa-IR"/>
          </a:p>
        </p:txBody>
      </p:sp>
    </p:spTree>
    <p:extLst>
      <p:ext uri="{BB962C8B-B14F-4D97-AF65-F5344CB8AC3E}">
        <p14:creationId xmlns:p14="http://schemas.microsoft.com/office/powerpoint/2010/main" val="3645755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a-IR"/>
          </a:p>
        </p:txBody>
      </p:sp>
      <p:sp>
        <p:nvSpPr>
          <p:cNvPr id="3" name="Subtitle 2"/>
          <p:cNvSpPr>
            <a:spLocks noGrp="1"/>
          </p:cNvSpPr>
          <p:nvPr>
            <p:ph type="subTitle" idx="1"/>
          </p:nvPr>
        </p:nvSpPr>
        <p:spPr/>
        <p:txBody>
          <a:bodyPr/>
          <a:lstStyle/>
          <a:p>
            <a:endParaRPr lang="fa-IR"/>
          </a:p>
        </p:txBody>
      </p:sp>
      <p:pic>
        <p:nvPicPr>
          <p:cNvPr id="4" name="Picture 3"/>
          <p:cNvPicPr>
            <a:picLocks noChangeAspect="1"/>
          </p:cNvPicPr>
          <p:nvPr/>
        </p:nvPicPr>
        <p:blipFill>
          <a:blip r:embed="rId2"/>
          <a:stretch>
            <a:fillRect/>
          </a:stretch>
        </p:blipFill>
        <p:spPr>
          <a:xfrm>
            <a:off x="0" y="0"/>
            <a:ext cx="12192000" cy="6862386"/>
          </a:xfrm>
          <a:prstGeom prst="rect">
            <a:avLst/>
          </a:prstGeom>
        </p:spPr>
      </p:pic>
    </p:spTree>
    <p:extLst>
      <p:ext uri="{BB962C8B-B14F-4D97-AF65-F5344CB8AC3E}">
        <p14:creationId xmlns:p14="http://schemas.microsoft.com/office/powerpoint/2010/main" val="2513307044"/>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ln w="6600">
                  <a:solidFill>
                    <a:schemeClr val="accent2"/>
                  </a:solidFill>
                  <a:prstDash val="solid"/>
                </a:ln>
                <a:solidFill>
                  <a:srgbClr val="FFFFFF"/>
                </a:solidFill>
                <a:effectLst>
                  <a:outerShdw dist="38100" dir="2700000" algn="tl" rotWithShape="0">
                    <a:schemeClr val="accent2"/>
                  </a:outerShdw>
                </a:effectLst>
              </a:rPr>
              <a:t>خیلی ممنون از توجه شما به امید موفقیت در کارهایتان</a:t>
            </a:r>
            <a:endParaRPr lang="fa-IR"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4" name="Content Placeholder 3"/>
          <p:cNvPicPr>
            <a:picLocks noGrp="1" noChangeAspect="1"/>
          </p:cNvPicPr>
          <p:nvPr>
            <p:ph idx="1"/>
          </p:nvPr>
        </p:nvPicPr>
        <p:blipFill>
          <a:blip r:embed="rId2"/>
          <a:stretch>
            <a:fillRect/>
          </a:stretch>
        </p:blipFill>
        <p:spPr>
          <a:xfrm>
            <a:off x="0" y="1511300"/>
            <a:ext cx="12192000" cy="5346699"/>
          </a:xfrm>
          <a:prstGeom prst="rect">
            <a:avLst/>
          </a:prstGeom>
        </p:spPr>
      </p:pic>
    </p:spTree>
    <p:extLst>
      <p:ext uri="{BB962C8B-B14F-4D97-AF65-F5344CB8AC3E}">
        <p14:creationId xmlns:p14="http://schemas.microsoft.com/office/powerpoint/2010/main" val="3137037604"/>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3"/>
          <p:cNvPicPr>
            <a:picLocks noChangeAspect="1"/>
          </p:cNvPicPr>
          <p:nvPr/>
        </p:nvPicPr>
        <p:blipFill>
          <a:blip r:embed="rId2"/>
          <a:stretch>
            <a:fillRect/>
          </a:stretch>
        </p:blipFill>
        <p:spPr>
          <a:xfrm>
            <a:off x="0" y="0"/>
            <a:ext cx="12190476" cy="6858000"/>
          </a:xfrm>
          <a:prstGeom prst="rect">
            <a:avLst/>
          </a:prstGeom>
        </p:spPr>
      </p:pic>
      <p:sp>
        <p:nvSpPr>
          <p:cNvPr id="3" name="Content Placeholder 2"/>
          <p:cNvSpPr>
            <a:spLocks noGrp="1"/>
          </p:cNvSpPr>
          <p:nvPr>
            <p:ph idx="1"/>
          </p:nvPr>
        </p:nvSpPr>
        <p:spPr>
          <a:xfrm>
            <a:off x="-990600" y="1027906"/>
            <a:ext cx="10515600" cy="4351338"/>
          </a:xfrm>
        </p:spPr>
        <p:txBody>
          <a:bodyPr/>
          <a:lstStyle/>
          <a:p>
            <a:pPr algn="r" rtl="1"/>
            <a:r>
              <a:rPr lang="fa-IR" dirty="0" smtClean="0">
                <a:ln w="0"/>
                <a:solidFill>
                  <a:schemeClr val="accent1"/>
                </a:solidFill>
                <a:effectLst>
                  <a:outerShdw blurRad="38100" dist="25400" dir="5400000" algn="ctr" rotWithShape="0">
                    <a:srgbClr val="6E747A">
                      <a:alpha val="43000"/>
                    </a:srgbClr>
                  </a:outerShdw>
                </a:effectLst>
                <a:cs typeface="2  Davat" panose="00000400000000000000" pitchFamily="2" charset="-78"/>
              </a:rPr>
              <a:t>موضوع: صفحه 61 و 62 درس الفبای زیست فناوری</a:t>
            </a:r>
          </a:p>
          <a:p>
            <a:pPr algn="r" rtl="1"/>
            <a:r>
              <a:rPr lang="fa-IR" dirty="0" smtClean="0">
                <a:ln w="0"/>
                <a:solidFill>
                  <a:schemeClr val="accent1"/>
                </a:solidFill>
                <a:effectLst>
                  <a:outerShdw blurRad="38100" dist="25400" dir="5400000" algn="ctr" rotWithShape="0">
                    <a:srgbClr val="6E747A">
                      <a:alpha val="43000"/>
                    </a:srgbClr>
                  </a:outerShdw>
                </a:effectLst>
                <a:cs typeface="2  Davat" panose="00000400000000000000" pitchFamily="2" charset="-78"/>
              </a:rPr>
              <a:t>استاد: جناب آقای رسولی</a:t>
            </a:r>
          </a:p>
          <a:p>
            <a:pPr algn="r" rtl="1"/>
            <a:r>
              <a:rPr lang="fa-IR" dirty="0" smtClean="0">
                <a:ln w="0"/>
                <a:solidFill>
                  <a:schemeClr val="accent1"/>
                </a:solidFill>
                <a:effectLst>
                  <a:outerShdw blurRad="38100" dist="25400" dir="5400000" algn="ctr" rotWithShape="0">
                    <a:srgbClr val="6E747A">
                      <a:alpha val="43000"/>
                    </a:srgbClr>
                  </a:outerShdw>
                </a:effectLst>
                <a:cs typeface="2  Davat" panose="00000400000000000000" pitchFamily="2" charset="-78"/>
              </a:rPr>
              <a:t>تهیه کننده: علیرضا قاسمی</a:t>
            </a:r>
            <a:endParaRPr lang="fa-IR" dirty="0">
              <a:ln w="0"/>
              <a:solidFill>
                <a:schemeClr val="accent1"/>
              </a:solidFill>
              <a:effectLst>
                <a:outerShdw blurRad="38100" dist="25400" dir="5400000" algn="ctr" rotWithShape="0">
                  <a:srgbClr val="6E747A">
                    <a:alpha val="43000"/>
                  </a:srgbClr>
                </a:outerShdw>
              </a:effectLst>
              <a:cs typeface="2  Davat" panose="00000400000000000000" pitchFamily="2" charset="-78"/>
            </a:endParaRPr>
          </a:p>
        </p:txBody>
      </p:sp>
      <p:pic>
        <p:nvPicPr>
          <p:cNvPr id="5" name="Picture 4"/>
          <p:cNvPicPr>
            <a:picLocks noChangeAspect="1"/>
          </p:cNvPicPr>
          <p:nvPr/>
        </p:nvPicPr>
        <p:blipFill>
          <a:blip r:embed="rId3"/>
          <a:stretch>
            <a:fillRect/>
          </a:stretch>
        </p:blipFill>
        <p:spPr>
          <a:xfrm>
            <a:off x="3137662" y="2718594"/>
            <a:ext cx="4456824" cy="1932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2673468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 y="-170182"/>
            <a:ext cx="12190476" cy="7580952"/>
          </a:xfrm>
          <a:prstGeom prst="rect">
            <a:avLst/>
          </a:prstGeom>
        </p:spPr>
      </p:pic>
      <p:sp>
        <p:nvSpPr>
          <p:cNvPr id="2" name="Title 1"/>
          <p:cNvSpPr>
            <a:spLocks noGrp="1"/>
          </p:cNvSpPr>
          <p:nvPr>
            <p:ph type="title"/>
          </p:nvPr>
        </p:nvSpPr>
        <p:spPr/>
        <p:txBody>
          <a:bodyPr>
            <a:scene3d>
              <a:camera prst="orthographicFront"/>
              <a:lightRig rig="harsh" dir="t"/>
            </a:scene3d>
            <a:sp3d extrusionH="57150" prstMaterial="matte">
              <a:bevelT w="63500" h="12700" prst="angle"/>
              <a:contourClr>
                <a:schemeClr val="bg1">
                  <a:lumMod val="65000"/>
                </a:schemeClr>
              </a:contourClr>
            </a:sp3d>
          </a:bodyPr>
          <a:lstStyle/>
          <a:p>
            <a:pPr algn="ctr"/>
            <a:r>
              <a:rPr lang="fa-IR" b="1" dirty="0" smtClean="0">
                <a:ln/>
                <a:solidFill>
                  <a:schemeClr val="accent3"/>
                </a:solidFill>
              </a:rPr>
              <a:t>ایجاد صفات جدید در جانداران</a:t>
            </a:r>
            <a:endParaRPr lang="fa-IR" b="1" dirty="0">
              <a:ln/>
              <a:solidFill>
                <a:schemeClr val="accent3"/>
              </a:solidFill>
            </a:endParaRPr>
          </a:p>
        </p:txBody>
      </p:sp>
      <p:sp>
        <p:nvSpPr>
          <p:cNvPr id="3" name="Content Placeholder 2"/>
          <p:cNvSpPr>
            <a:spLocks noGrp="1"/>
          </p:cNvSpPr>
          <p:nvPr>
            <p:ph idx="1"/>
          </p:nvPr>
        </p:nvSpPr>
        <p:spPr>
          <a:xfrm>
            <a:off x="190500" y="1565595"/>
            <a:ext cx="10515600" cy="4351338"/>
          </a:xfrm>
        </p:spPr>
        <p:txBody>
          <a:bodyPr/>
          <a:lstStyle/>
          <a:p>
            <a:pPr algn="r" rtl="1"/>
            <a:r>
              <a:rPr lang="fa-IR"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دانشمندان، دانش فراواني درباره. ژن ها و نقش آنها به دست آورده اند. اين دانش به آنها کمک کرده است، بتوانند ژن ها را از جانداري به جاندار ديگر منتقل کنند. درنتيجه آنها توانسته اند، صفاتي را در جانداران توليد کنند که به طور طبيعي در آنها وجود ندارند. باکتري، توليد کنند. انسولين چنين جانداري است. تا قبل از ايجاد اين نوع باکتري براي درمان افرادي که بيماري قند وابسته به انسولين داشتند از انسولين به دست آمده از لوزالمعده گاو استفاده مي شد. دانشمندان، ژن مربوط به توليد انسولين را از انسان استخراج و وارد دِناي باکتري کردند. امروزه اين نوع انسولين را براي درمان بيماري قند وابسته به انسولين به کار مي برند.</a:t>
            </a:r>
            <a:endParaRPr lang="fa-I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4" name="Picture 3"/>
          <p:cNvPicPr>
            <a:picLocks noChangeAspect="1"/>
          </p:cNvPicPr>
          <p:nvPr/>
        </p:nvPicPr>
        <p:blipFill>
          <a:blip r:embed="rId3"/>
          <a:stretch>
            <a:fillRect/>
          </a:stretch>
        </p:blipFill>
        <p:spPr>
          <a:xfrm>
            <a:off x="1999115" y="4484255"/>
            <a:ext cx="2839586" cy="26331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82816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 y="-266238"/>
            <a:ext cx="12190476" cy="7390476"/>
          </a:xfrm>
          <a:prstGeom prst="rect">
            <a:avLst/>
          </a:prstGeom>
        </p:spPr>
      </p:pic>
      <p:sp>
        <p:nvSpPr>
          <p:cNvPr id="2" name="Title 1"/>
          <p:cNvSpPr>
            <a:spLocks noGrp="1"/>
          </p:cNvSpPr>
          <p:nvPr>
            <p:ph type="title"/>
          </p:nvPr>
        </p:nvSpPr>
        <p:spPr/>
        <p:txBody>
          <a:bodyPr/>
          <a:lstStyle/>
          <a:p>
            <a:pPr algn="ctr"/>
            <a:r>
              <a:rPr lang="fa-IR" b="1" dirty="0" smtClean="0">
                <a:ln w="22225">
                  <a:solidFill>
                    <a:schemeClr val="accent2"/>
                  </a:solidFill>
                  <a:prstDash val="solid"/>
                </a:ln>
                <a:solidFill>
                  <a:schemeClr val="accent2">
                    <a:lumMod val="40000"/>
                    <a:lumOff val="60000"/>
                  </a:schemeClr>
                </a:solidFill>
              </a:rPr>
              <a:t>برنج </a:t>
            </a:r>
            <a:r>
              <a:rPr lang="fa-IR"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طلایی</a:t>
            </a:r>
            <a:endParaRPr lang="fa-I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3" name="Content Placeholder 2"/>
          <p:cNvSpPr>
            <a:spLocks noGrp="1"/>
          </p:cNvSpPr>
          <p:nvPr>
            <p:ph idx="1"/>
          </p:nvPr>
        </p:nvSpPr>
        <p:spPr>
          <a:xfrm>
            <a:off x="1600200" y="1825625"/>
            <a:ext cx="8991600" cy="4351338"/>
          </a:xfrm>
        </p:spPr>
        <p:txBody>
          <a:bodyPr/>
          <a:lstStyle/>
          <a:p>
            <a:pPr algn="r" rtl="1"/>
            <a:r>
              <a:rPr lang="fa-IR" dirty="0" smtClean="0">
                <a:ln w="0"/>
                <a:solidFill>
                  <a:schemeClr val="accent1"/>
                </a:solidFill>
                <a:effectLst>
                  <a:outerShdw blurRad="38100" dist="25400" dir="5400000" algn="ctr" rotWithShape="0">
                    <a:srgbClr val="6E747A">
                      <a:alpha val="43000"/>
                    </a:srgbClr>
                  </a:outerShdw>
                </a:effectLst>
              </a:rPr>
              <a:t>امروزه بعضی پژوهشگران ت الش می کنند تا با استفاده از ژن ها، محصولات کشاورزی با ویژگی های خاصی تولید کنند. برنج طلایی مثالی از این محصولات است.</a:t>
            </a:r>
          </a:p>
          <a:p>
            <a:pPr algn="r" rtl="1"/>
            <a:endParaRPr lang="fa-IR" dirty="0"/>
          </a:p>
        </p:txBody>
      </p:sp>
      <p:pic>
        <p:nvPicPr>
          <p:cNvPr id="4" name="Picture 3"/>
          <p:cNvPicPr>
            <a:picLocks noChangeAspect="1"/>
          </p:cNvPicPr>
          <p:nvPr/>
        </p:nvPicPr>
        <p:blipFill>
          <a:blip r:embed="rId3"/>
          <a:stretch>
            <a:fillRect/>
          </a:stretch>
        </p:blipFill>
        <p:spPr>
          <a:xfrm>
            <a:off x="1893062" y="3429000"/>
            <a:ext cx="7540132" cy="31397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586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2700"/>
            <a:ext cx="12190476" cy="6858000"/>
          </a:xfrm>
          <a:prstGeom prst="rect">
            <a:avLst/>
          </a:prstGeom>
        </p:spPr>
      </p:pic>
      <p:sp>
        <p:nvSpPr>
          <p:cNvPr id="2" name="Title 1"/>
          <p:cNvSpPr>
            <a:spLocks noGrp="1"/>
          </p:cNvSpPr>
          <p:nvPr>
            <p:ph type="title"/>
          </p:nvPr>
        </p:nvSpPr>
        <p:spPr/>
        <p:txBody>
          <a:bodyPr>
            <a:scene3d>
              <a:camera prst="orthographicFront"/>
              <a:lightRig rig="harsh" dir="t"/>
            </a:scene3d>
            <a:sp3d extrusionH="57150" prstMaterial="matte">
              <a:bevelT w="63500" h="12700" prst="angle"/>
              <a:contourClr>
                <a:schemeClr val="bg1">
                  <a:lumMod val="65000"/>
                </a:schemeClr>
              </a:contourClr>
            </a:sp3d>
          </a:bodyPr>
          <a:lstStyle/>
          <a:p>
            <a:pPr algn="ctr"/>
            <a:r>
              <a:rPr lang="fa-IR" b="1" dirty="0" smtClean="0">
                <a:ln/>
                <a:solidFill>
                  <a:schemeClr val="accent3"/>
                </a:solidFill>
              </a:rPr>
              <a:t>تفاوت برنج معمولی و </a:t>
            </a:r>
            <a:r>
              <a:rPr lang="fa-IR"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طلایی</a:t>
            </a:r>
            <a:endParaRPr lang="fa-I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3" name="Content Placeholder 2"/>
          <p:cNvSpPr>
            <a:spLocks noGrp="1"/>
          </p:cNvSpPr>
          <p:nvPr>
            <p:ph idx="1"/>
          </p:nvPr>
        </p:nvSpPr>
        <p:spPr>
          <a:xfrm>
            <a:off x="1198604" y="1380331"/>
            <a:ext cx="10307595" cy="4351338"/>
          </a:xfrm>
        </p:spPr>
        <p:txBody>
          <a:bodyPr/>
          <a:lstStyle/>
          <a:p>
            <a:pPr algn="r" rtl="1"/>
            <a:r>
              <a:rPr lang="fa-IR"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این نوع برنج دارای ماده ای است که دربدن به ویتامین </a:t>
            </a:r>
            <a:r>
              <a:rPr lang="en-US"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 </a:t>
            </a:r>
            <a:r>
              <a:rPr lang="fa-IR"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تبدیل می شود.این ماده به طور طبیعی در برنج وجود ندارد؛ زیرا برنج های معمولی، ژن تولید کنندهٔ این ماده را ندارند. پژوهشگران این ژن را به برنج های معمولی وارد، و برنج طلایی را </a:t>
            </a:r>
            <a:r>
              <a:rPr lang="fa-IR"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تولید کردند</a:t>
            </a:r>
            <a:r>
              <a:rPr lang="fa-I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t>
            </a:r>
          </a:p>
          <a:p>
            <a:pPr algn="r" rtl="1"/>
            <a:endParaRPr lang="fa-IR" dirty="0"/>
          </a:p>
        </p:txBody>
      </p:sp>
      <p:pic>
        <p:nvPicPr>
          <p:cNvPr id="4" name="Picture 3"/>
          <p:cNvPicPr>
            <a:picLocks noChangeAspect="1"/>
          </p:cNvPicPr>
          <p:nvPr/>
        </p:nvPicPr>
        <p:blipFill>
          <a:blip r:embed="rId3"/>
          <a:stretch>
            <a:fillRect/>
          </a:stretch>
        </p:blipFill>
        <p:spPr>
          <a:xfrm>
            <a:off x="1740662" y="3218190"/>
            <a:ext cx="7481866" cy="32207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4239807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 y="-142429"/>
            <a:ext cx="12190476" cy="7142857"/>
          </a:xfrm>
          <a:prstGeom prst="rect">
            <a:avLst/>
          </a:prstGeom>
        </p:spPr>
      </p:pic>
      <p:sp>
        <p:nvSpPr>
          <p:cNvPr id="2" name="Title 1"/>
          <p:cNvSpPr>
            <a:spLocks noGrp="1"/>
          </p:cNvSpPr>
          <p:nvPr>
            <p:ph type="title"/>
          </p:nvPr>
        </p:nvSpPr>
        <p:spPr/>
        <p:txBody>
          <a:bodyPr/>
          <a:lstStyle/>
          <a:p>
            <a:endParaRPr lang="fa-IR"/>
          </a:p>
        </p:txBody>
      </p:sp>
      <p:sp>
        <p:nvSpPr>
          <p:cNvPr id="5" name="Rectangle 4"/>
          <p:cNvSpPr/>
          <p:nvPr/>
        </p:nvSpPr>
        <p:spPr>
          <a:xfrm>
            <a:off x="3543300" y="2400300"/>
            <a:ext cx="6997700" cy="21844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rtl="1"/>
            <a:r>
              <a:rPr lang="fa-IR" dirty="0" smtClean="0">
                <a:ln w="0"/>
                <a:solidFill>
                  <a:schemeClr val="tx1"/>
                </a:solidFill>
                <a:effectLst>
                  <a:outerShdw blurRad="38100" dist="19050" dir="2700000" algn="tl" rotWithShape="0">
                    <a:schemeClr val="dk1">
                      <a:alpha val="40000"/>
                    </a:schemeClr>
                  </a:outerShdw>
                </a:effectLst>
              </a:rPr>
              <a:t>غذای بسیاری از مردم در کشور های فقیر معمولا اندکی غلات پخت شده است. در این کشور ها به دلیل کمبود ویتامین </a:t>
            </a:r>
            <a:r>
              <a:rPr lang="en-US" dirty="0" smtClean="0">
                <a:ln w="0"/>
                <a:solidFill>
                  <a:schemeClr val="tx1"/>
                </a:solidFill>
                <a:effectLst>
                  <a:outerShdw blurRad="38100" dist="19050" dir="2700000" algn="tl" rotWithShape="0">
                    <a:schemeClr val="dk1">
                      <a:alpha val="40000"/>
                    </a:schemeClr>
                  </a:outerShdw>
                </a:effectLst>
              </a:rPr>
              <a:t>A</a:t>
            </a:r>
            <a:r>
              <a:rPr lang="fa-IR" dirty="0" smtClean="0">
                <a:ln w="0"/>
                <a:solidFill>
                  <a:schemeClr val="tx1"/>
                </a:solidFill>
                <a:effectLst>
                  <a:outerShdw blurRad="38100" dist="19050" dir="2700000" algn="tl" rotWithShape="0">
                    <a:schemeClr val="dk1">
                      <a:alpha val="40000"/>
                    </a:schemeClr>
                  </a:outerShdw>
                </a:effectLst>
              </a:rPr>
              <a:t> در غذا سالانه صد ها هزار کودک در خطر نابینایی قرار میگیرند. </a:t>
            </a:r>
            <a:endParaRPr lang="fa-IR" dirty="0">
              <a:ln w="0"/>
              <a:solidFill>
                <a:schemeClr val="tx1"/>
              </a:solidFill>
              <a:effectLst>
                <a:outerShdw blurRad="38100" dist="19050" dir="2700000" algn="tl" rotWithShape="0">
                  <a:schemeClr val="dk1">
                    <a:alpha val="40000"/>
                  </a:schemeClr>
                </a:outerShdw>
              </a:effectLst>
            </a:endParaRPr>
          </a:p>
        </p:txBody>
      </p:sp>
      <p:sp>
        <p:nvSpPr>
          <p:cNvPr id="4" name="Rectangle 3"/>
          <p:cNvSpPr/>
          <p:nvPr/>
        </p:nvSpPr>
        <p:spPr>
          <a:xfrm>
            <a:off x="8940800" y="2159000"/>
            <a:ext cx="1600200" cy="4826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fa-IR" dirty="0" smtClean="0"/>
              <a:t>آیا می دانید؟</a:t>
            </a:r>
            <a:endParaRPr lang="fa-IR" dirty="0"/>
          </a:p>
        </p:txBody>
      </p:sp>
      <p:pic>
        <p:nvPicPr>
          <p:cNvPr id="6" name="Content Placeholder 5"/>
          <p:cNvPicPr>
            <a:picLocks noGrp="1" noChangeAspect="1"/>
          </p:cNvPicPr>
          <p:nvPr>
            <p:ph idx="1"/>
          </p:nvPr>
        </p:nvPicPr>
        <p:blipFill>
          <a:blip r:embed="rId3"/>
          <a:stretch>
            <a:fillRect/>
          </a:stretch>
        </p:blipFill>
        <p:spPr>
          <a:xfrm rot="19898469">
            <a:off x="466367" y="1224538"/>
            <a:ext cx="5138356" cy="2834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920331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62" y="-218619"/>
            <a:ext cx="12190476" cy="7295238"/>
          </a:xfrm>
          <a:prstGeom prst="rect">
            <a:avLst/>
          </a:prstGeom>
        </p:spPr>
      </p:pic>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838200" y="2082006"/>
            <a:ext cx="10515600" cy="4702176"/>
          </a:xfrm>
        </p:spPr>
        <p:txBody>
          <a:bodyPr>
            <a:normAutofit fontScale="77500" lnSpcReduction="20000"/>
          </a:bodyPr>
          <a:lstStyle/>
          <a:p>
            <a:pPr algn="r" rtl="1"/>
            <a:endParaRPr lang="fa-IR" dirty="0" smtClean="0"/>
          </a:p>
          <a:p>
            <a:pPr algn="r" rtl="1"/>
            <a:endParaRPr lang="fa-IR" dirty="0"/>
          </a:p>
          <a:p>
            <a:pPr algn="r" rtl="1"/>
            <a:endParaRPr lang="fa-IR" dirty="0" smtClean="0"/>
          </a:p>
          <a:p>
            <a:pPr algn="r" rtl="1"/>
            <a:endParaRPr lang="fa-IR" dirty="0"/>
          </a:p>
          <a:p>
            <a:pPr algn="r" rtl="1"/>
            <a:endParaRPr lang="fa-IR" dirty="0" smtClean="0"/>
          </a:p>
          <a:p>
            <a:pPr algn="r" rtl="1"/>
            <a:endParaRPr lang="fa-IR" dirty="0"/>
          </a:p>
          <a:p>
            <a:pPr algn="r" rtl="1"/>
            <a:r>
              <a:rPr lang="fa-IR" dirty="0" smtClean="0">
                <a:ln w="0"/>
                <a:effectLst>
                  <a:outerShdw blurRad="38100" dist="19050" dir="2700000" algn="tl" rotWithShape="0">
                    <a:schemeClr val="dk1">
                      <a:alpha val="40000"/>
                    </a:schemeClr>
                  </a:outerShdw>
                </a:effectLst>
              </a:rPr>
              <a:t>ژن ضد فریز از یک ماهی سرد آبی به نام فلاندر را گفته و به گوجه فرنگی تزریق میکنند که به صورت مراحل زیر است:</a:t>
            </a:r>
          </a:p>
          <a:p>
            <a:pPr algn="r" rtl="1"/>
            <a:r>
              <a:rPr lang="fa-IR" dirty="0" smtClean="0">
                <a:ln w="0"/>
                <a:effectLst>
                  <a:outerShdw blurRad="38100" dist="19050" dir="2700000" algn="tl" rotWithShape="0">
                    <a:schemeClr val="dk1">
                      <a:alpha val="40000"/>
                    </a:schemeClr>
                  </a:outerShdw>
                </a:effectLst>
              </a:rPr>
              <a:t>استخراج دنا خاوری ژن ضد سرما</a:t>
            </a:r>
          </a:p>
          <a:p>
            <a:pPr algn="r" rtl="1"/>
            <a:r>
              <a:rPr lang="fa-IR" dirty="0" smtClean="0">
                <a:ln w="0"/>
                <a:effectLst>
                  <a:outerShdw blurRad="38100" dist="19050" dir="2700000" algn="tl" rotWithShape="0">
                    <a:schemeClr val="dk1">
                      <a:alpha val="40000"/>
                    </a:schemeClr>
                  </a:outerShdw>
                </a:effectLst>
              </a:rPr>
              <a:t>تزریق ژن به یک باکتری</a:t>
            </a:r>
          </a:p>
          <a:p>
            <a:pPr algn="r" rtl="1"/>
            <a:r>
              <a:rPr lang="fa-IR" dirty="0" smtClean="0">
                <a:ln w="0"/>
                <a:effectLst>
                  <a:outerShdw blurRad="38100" dist="19050" dir="2700000" algn="tl" rotWithShape="0">
                    <a:schemeClr val="dk1">
                      <a:alpha val="40000"/>
                    </a:schemeClr>
                  </a:outerShdw>
                </a:effectLst>
              </a:rPr>
              <a:t>آلوده کردن سلول های بذر گوجه فرنگی به این باکتری</a:t>
            </a:r>
          </a:p>
          <a:p>
            <a:pPr algn="r" rtl="1"/>
            <a:r>
              <a:rPr lang="fa-IR" dirty="0" smtClean="0">
                <a:ln w="0"/>
                <a:effectLst>
                  <a:outerShdw blurRad="38100" dist="19050" dir="2700000" algn="tl" rotWithShape="0">
                    <a:schemeClr val="dk1">
                      <a:alpha val="40000"/>
                    </a:schemeClr>
                  </a:outerShdw>
                </a:effectLst>
              </a:rPr>
              <a:t>ورود ژن آنتی فریز به دانه گوجه فرنگی</a:t>
            </a:r>
          </a:p>
          <a:p>
            <a:pPr algn="r" rtl="1"/>
            <a:r>
              <a:rPr lang="fa-IR" dirty="0" smtClean="0">
                <a:ln w="0"/>
                <a:effectLst>
                  <a:outerShdw blurRad="38100" dist="19050" dir="2700000" algn="tl" rotWithShape="0">
                    <a:schemeClr val="dk1">
                      <a:alpha val="40000"/>
                    </a:schemeClr>
                  </a:outerShdw>
                </a:effectLst>
              </a:rPr>
              <a:t>کاشت دانه در خاک</a:t>
            </a:r>
            <a:endParaRPr lang="fa-IR" dirty="0">
              <a:ln w="0"/>
              <a:effectLst>
                <a:outerShdw blurRad="38100" dist="19050" dir="2700000" algn="tl" rotWithShape="0">
                  <a:schemeClr val="dk1">
                    <a:alpha val="40000"/>
                  </a:schemeClr>
                </a:outerShdw>
              </a:effectLst>
            </a:endParaRPr>
          </a:p>
        </p:txBody>
      </p:sp>
      <p:sp>
        <p:nvSpPr>
          <p:cNvPr id="4" name="Rectangle 3"/>
          <p:cNvSpPr/>
          <p:nvPr/>
        </p:nvSpPr>
        <p:spPr>
          <a:xfrm>
            <a:off x="7204073" y="230188"/>
            <a:ext cx="2019300" cy="4699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fa-IR" dirty="0" smtClean="0"/>
              <a:t>فکر کنید</a:t>
            </a:r>
            <a:endParaRPr lang="fa-IR" dirty="0"/>
          </a:p>
        </p:txBody>
      </p:sp>
      <p:sp>
        <p:nvSpPr>
          <p:cNvPr id="5" name="Oval 4"/>
          <p:cNvSpPr/>
          <p:nvPr/>
        </p:nvSpPr>
        <p:spPr>
          <a:xfrm>
            <a:off x="9032873" y="200025"/>
            <a:ext cx="190500" cy="193675"/>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fa-IR"/>
          </a:p>
        </p:txBody>
      </p:sp>
      <p:sp>
        <p:nvSpPr>
          <p:cNvPr id="8" name="Rectangle 7"/>
          <p:cNvSpPr/>
          <p:nvPr/>
        </p:nvSpPr>
        <p:spPr>
          <a:xfrm>
            <a:off x="1550986" y="379412"/>
            <a:ext cx="7672386" cy="38227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fa-IR" dirty="0" smtClean="0"/>
              <a:t>ژن ماهی در گئوجه فرنگی</a:t>
            </a:r>
          </a:p>
          <a:p>
            <a:pPr algn="ctr"/>
            <a:endParaRPr lang="fa-IR" dirty="0" smtClean="0">
              <a:ln w="0"/>
              <a:solidFill>
                <a:schemeClr val="tx1"/>
              </a:solidFill>
              <a:effectLst>
                <a:outerShdw blurRad="38100" dist="19050" dir="2700000" algn="tl" rotWithShape="0">
                  <a:schemeClr val="dk1">
                    <a:alpha val="40000"/>
                  </a:schemeClr>
                </a:outerShdw>
              </a:effectLst>
            </a:endParaRPr>
          </a:p>
          <a:p>
            <a:pPr algn="ctr"/>
            <a:endParaRPr lang="fa-IR" dirty="0" smtClean="0">
              <a:ln w="0"/>
              <a:solidFill>
                <a:schemeClr val="tx1"/>
              </a:solidFill>
              <a:effectLst>
                <a:outerShdw blurRad="38100" dist="19050" dir="2700000" algn="tl" rotWithShape="0">
                  <a:schemeClr val="dk1">
                    <a:alpha val="40000"/>
                  </a:schemeClr>
                </a:outerShdw>
              </a:effectLst>
            </a:endParaRPr>
          </a:p>
          <a:p>
            <a:pPr algn="ctr"/>
            <a:r>
              <a:rPr lang="fa-IR" dirty="0" smtClean="0">
                <a:ln w="0"/>
                <a:solidFill>
                  <a:schemeClr val="tx1"/>
                </a:solidFill>
                <a:effectLst>
                  <a:outerShdw blurRad="38100" dist="19050" dir="2700000" algn="tl" rotWithShape="0">
                    <a:schemeClr val="dk1">
                      <a:alpha val="40000"/>
                    </a:schemeClr>
                  </a:outerShdw>
                </a:effectLst>
              </a:rPr>
              <a:t>ژن ماهی در گوجه فرنگی</a:t>
            </a:r>
            <a:endParaRPr lang="fa-IR" dirty="0">
              <a:ln w="0"/>
              <a:solidFill>
                <a:schemeClr val="tx1"/>
              </a:solidFill>
              <a:effectLst>
                <a:outerShdw blurRad="38100" dist="19050" dir="2700000" algn="tl" rotWithShape="0">
                  <a:schemeClr val="dk1">
                    <a:alpha val="40000"/>
                  </a:schemeClr>
                </a:outerShdw>
              </a:effectLst>
            </a:endParaRPr>
          </a:p>
          <a:p>
            <a:pPr algn="ctr"/>
            <a:r>
              <a:rPr lang="fa-IR" dirty="0" smtClean="0">
                <a:ln w="0"/>
                <a:solidFill>
                  <a:schemeClr val="tx1"/>
                </a:solidFill>
                <a:effectLst>
                  <a:outerShdw blurRad="38100" dist="19050" dir="2700000" algn="tl" rotWithShape="0">
                    <a:schemeClr val="dk1">
                      <a:alpha val="40000"/>
                    </a:schemeClr>
                  </a:outerShdw>
                </a:effectLst>
              </a:rPr>
              <a:t>سال </a:t>
            </a:r>
            <a:r>
              <a:rPr lang="fa-IR" dirty="0" smtClean="0">
                <a:ln w="0"/>
                <a:solidFill>
                  <a:schemeClr val="tx1"/>
                </a:solidFill>
                <a:effectLst>
                  <a:outerShdw blurRad="38100" dist="19050" dir="2700000" algn="tl" rotWithShape="0">
                    <a:schemeClr val="dk1">
                      <a:alpha val="40000"/>
                    </a:schemeClr>
                  </a:outerShdw>
                </a:effectLst>
              </a:rPr>
              <a:t>ها پیش گروهی از پژوهشگران نوعی بوته ی گوجه فرنگی تولید کردند که دارای ژن مربوط به صفت مقاومت در برابر سرما است. این ژن از نوعی ماهی آب سرد به دست آمده بود. گوجه فرنگی هایی که به این طریق تولید شده بودند مقاومت بیشتری در برابر سرما داشتند. به نظر شما چگونه ژن مربوط به مقاومت در برابر سرما سبب ایجاد این ویژگی می شود؟</a:t>
            </a:r>
            <a:endParaRPr lang="fa-IR" dirty="0">
              <a:ln w="0"/>
              <a:solidFill>
                <a:schemeClr val="tx1"/>
              </a:solidFill>
              <a:effectLst>
                <a:outerShdw blurRad="38100" dist="19050" dir="2700000" algn="tl" rotWithShape="0">
                  <a:schemeClr val="dk1">
                    <a:alpha val="40000"/>
                  </a:schemeClr>
                </a:outerShdw>
              </a:effectLst>
            </a:endParaRPr>
          </a:p>
          <a:p>
            <a:pPr algn="ctr"/>
            <a:endParaRPr lang="fa-IR" dirty="0" smtClean="0"/>
          </a:p>
          <a:p>
            <a:pPr algn="ctr"/>
            <a:endParaRPr lang="fa-IR" dirty="0"/>
          </a:p>
          <a:p>
            <a:pPr algn="ctr"/>
            <a:endParaRPr lang="fa-IR" dirty="0" smtClean="0"/>
          </a:p>
          <a:p>
            <a:pPr algn="ctr"/>
            <a:endParaRPr lang="fa-IR" dirty="0"/>
          </a:p>
          <a:p>
            <a:pPr algn="ctr"/>
            <a:endParaRPr lang="fa-IR" dirty="0" smtClean="0"/>
          </a:p>
          <a:p>
            <a:pPr algn="ctr"/>
            <a:endParaRPr lang="fa-IR" dirty="0"/>
          </a:p>
          <a:p>
            <a:pPr algn="ctr"/>
            <a:endParaRPr lang="fa-IR" dirty="0" smtClean="0"/>
          </a:p>
          <a:p>
            <a:pPr algn="ctr"/>
            <a:endParaRPr lang="fa-IR" dirty="0"/>
          </a:p>
          <a:p>
            <a:pPr algn="ctr"/>
            <a:endParaRPr lang="fa-IR" dirty="0" smtClean="0"/>
          </a:p>
          <a:p>
            <a:pPr algn="ctr"/>
            <a:endParaRPr lang="fa-IR" dirty="0"/>
          </a:p>
          <a:p>
            <a:pPr algn="ctr"/>
            <a:endParaRPr lang="fa-IR" dirty="0"/>
          </a:p>
        </p:txBody>
      </p:sp>
      <p:sp>
        <p:nvSpPr>
          <p:cNvPr id="6" name="Oval 5"/>
          <p:cNvSpPr/>
          <p:nvPr/>
        </p:nvSpPr>
        <p:spPr>
          <a:xfrm>
            <a:off x="9128123" y="58737"/>
            <a:ext cx="228600" cy="242888"/>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fa-IR"/>
          </a:p>
        </p:txBody>
      </p:sp>
      <p:sp>
        <p:nvSpPr>
          <p:cNvPr id="7" name="Oval 6"/>
          <p:cNvSpPr/>
          <p:nvPr/>
        </p:nvSpPr>
        <p:spPr>
          <a:xfrm>
            <a:off x="9242423" y="-16668"/>
            <a:ext cx="695325" cy="561975"/>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fa-IR"/>
          </a:p>
        </p:txBody>
      </p:sp>
      <p:pic>
        <p:nvPicPr>
          <p:cNvPr id="9" name="Picture 8"/>
          <p:cNvPicPr>
            <a:picLocks noChangeAspect="1"/>
          </p:cNvPicPr>
          <p:nvPr/>
        </p:nvPicPr>
        <p:blipFill>
          <a:blip r:embed="rId3"/>
          <a:stretch>
            <a:fillRect/>
          </a:stretch>
        </p:blipFill>
        <p:spPr>
          <a:xfrm>
            <a:off x="2114309" y="2048600"/>
            <a:ext cx="6545741" cy="2167800"/>
          </a:xfrm>
          <a:prstGeom prst="rect">
            <a:avLst/>
          </a:prstGeom>
        </p:spPr>
      </p:pic>
    </p:spTree>
    <p:extLst>
      <p:ext uri="{BB962C8B-B14F-4D97-AF65-F5344CB8AC3E}">
        <p14:creationId xmlns:p14="http://schemas.microsoft.com/office/powerpoint/2010/main" val="328200289"/>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8"/>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fade">
                                      <p:cBhvr>
                                        <p:cTn id="11" dur="1000"/>
                                        <p:tgtEl>
                                          <p:spTgt spid="3">
                                            <p:txEl>
                                              <p:pRg st="6" end="6"/>
                                            </p:txEl>
                                          </p:spTgt>
                                        </p:tgtEl>
                                      </p:cBhvr>
                                    </p:animEffect>
                                    <p:anim calcmode="lin" valueType="num">
                                      <p:cBhvr>
                                        <p:cTn id="1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1000"/>
                                        <p:tgtEl>
                                          <p:spTgt spid="3">
                                            <p:txEl>
                                              <p:pRg st="7" end="7"/>
                                            </p:txEl>
                                          </p:spTgt>
                                        </p:tgtEl>
                                      </p:cBhvr>
                                    </p:animEffect>
                                    <p:anim calcmode="lin" valueType="num">
                                      <p:cBhvr>
                                        <p:cTn id="1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1000"/>
                                        <p:tgtEl>
                                          <p:spTgt spid="3">
                                            <p:txEl>
                                              <p:pRg st="8" end="8"/>
                                            </p:txEl>
                                          </p:spTgt>
                                        </p:tgtEl>
                                      </p:cBhvr>
                                    </p:animEffect>
                                    <p:anim calcmode="lin" valueType="num">
                                      <p:cBhvr>
                                        <p:cTn id="2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1000"/>
                                        <p:tgtEl>
                                          <p:spTgt spid="3">
                                            <p:txEl>
                                              <p:pRg st="9" end="9"/>
                                            </p:txEl>
                                          </p:spTgt>
                                        </p:tgtEl>
                                      </p:cBhvr>
                                    </p:animEffect>
                                    <p:anim calcmode="lin" valueType="num">
                                      <p:cBhvr>
                                        <p:cTn id="3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1000"/>
                                        <p:tgtEl>
                                          <p:spTgt spid="3">
                                            <p:txEl>
                                              <p:pRg st="10" end="10"/>
                                            </p:txEl>
                                          </p:spTgt>
                                        </p:tgtEl>
                                      </p:cBhvr>
                                    </p:animEffect>
                                    <p:anim calcmode="lin" valueType="num">
                                      <p:cBhvr>
                                        <p:cTn id="4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1000"/>
                                        <p:tgtEl>
                                          <p:spTgt spid="3">
                                            <p:txEl>
                                              <p:pRg st="11" end="11"/>
                                            </p:txEl>
                                          </p:spTgt>
                                        </p:tgtEl>
                                      </p:cBhvr>
                                    </p:animEffect>
                                    <p:anim calcmode="lin" valueType="num">
                                      <p:cBhvr>
                                        <p:cTn id="4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 y="0"/>
            <a:ext cx="12190476" cy="6858000"/>
          </a:xfrm>
          <a:prstGeom prst="rect">
            <a:avLst/>
          </a:prstGeom>
        </p:spPr>
      </p:pic>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978400" y="2098675"/>
            <a:ext cx="6654800" cy="4351338"/>
          </a:xfrm>
        </p:spPr>
        <p:txBody>
          <a:bodyPr/>
          <a:lstStyle/>
          <a:p>
            <a:pPr algn="r" rtl="1"/>
            <a:r>
              <a:rPr lang="fa-IR" dirty="0" smtClean="0">
                <a:ln w="0"/>
                <a:solidFill>
                  <a:schemeClr val="accent1"/>
                </a:solidFill>
                <a:effectLst>
                  <a:outerShdw blurRad="38100" dist="25400" dir="5400000" algn="ctr" rotWithShape="0">
                    <a:srgbClr val="6E747A">
                      <a:alpha val="43000"/>
                    </a:srgbClr>
                  </a:outerShdw>
                </a:effectLst>
              </a:rPr>
              <a:t>دیدید که سرد کردن پوست خرگوش سبب سیاه شدن مو های آن می شود. در واقع سرما سبب تولید نوعی پروتین می شود که در ایجاد رنگ سیاه در مو های این خرگوش نقش دارد. ژن مربوط به این پروتین در خرگوش وجود دارد. ژن ها دارای اطلاعات و دستور العمل هایی برای تولید پروتین ها در یاخته اند. پروتین ها حتی برای ساخته شدن مواد دیگر بدن ضروری اند. </a:t>
            </a:r>
            <a:endParaRPr lang="fa-IR" dirty="0">
              <a:ln w="0"/>
              <a:solidFill>
                <a:schemeClr val="accent1"/>
              </a:solidFill>
              <a:effectLst>
                <a:outerShdw blurRad="38100" dist="25400" dir="5400000" algn="ctr" rotWithShape="0">
                  <a:srgbClr val="6E747A">
                    <a:alpha val="43000"/>
                  </a:srgbClr>
                </a:outerShdw>
              </a:effectLst>
            </a:endParaRPr>
          </a:p>
        </p:txBody>
      </p:sp>
      <p:pic>
        <p:nvPicPr>
          <p:cNvPr id="4" name="Picture 3"/>
          <p:cNvPicPr>
            <a:picLocks noChangeAspect="1"/>
          </p:cNvPicPr>
          <p:nvPr/>
        </p:nvPicPr>
        <p:blipFill>
          <a:blip r:embed="rId3"/>
          <a:stretch>
            <a:fillRect/>
          </a:stretch>
        </p:blipFill>
        <p:spPr>
          <a:xfrm>
            <a:off x="1775577" y="3597793"/>
            <a:ext cx="2923423" cy="2965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16203375"/>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0"/>
          </a:xfrm>
          <a:prstGeom prst="rect">
            <a:avLst/>
          </a:prstGeom>
        </p:spPr>
      </p:pic>
      <p:sp>
        <p:nvSpPr>
          <p:cNvPr id="2" name="Title 1"/>
          <p:cNvSpPr>
            <a:spLocks noGrp="1"/>
          </p:cNvSpPr>
          <p:nvPr>
            <p:ph type="title"/>
          </p:nvPr>
        </p:nvSpPr>
        <p:spPr/>
        <p:txBody>
          <a:bodyPr/>
          <a:lstStyle/>
          <a:p>
            <a:pPr algn="ctr"/>
            <a:r>
              <a:rPr lang="fa-IR" b="1" dirty="0" smtClean="0">
                <a:ln w="22225">
                  <a:solidFill>
                    <a:schemeClr val="accent2"/>
                  </a:solidFill>
                  <a:prstDash val="solid"/>
                </a:ln>
                <a:solidFill>
                  <a:schemeClr val="accent2">
                    <a:lumMod val="40000"/>
                    <a:lumOff val="60000"/>
                  </a:schemeClr>
                </a:solidFill>
              </a:rPr>
              <a:t>اطلاعات جمع آوری کنید </a:t>
            </a:r>
            <a:endParaRPr lang="fa-IR" b="1" dirty="0">
              <a:ln w="22225">
                <a:solidFill>
                  <a:schemeClr val="accent2"/>
                </a:solidFill>
                <a:prstDash val="solid"/>
              </a:ln>
              <a:solidFill>
                <a:schemeClr val="accent2">
                  <a:lumMod val="40000"/>
                  <a:lumOff val="60000"/>
                </a:schemeClr>
              </a:solidFill>
            </a:endParaRPr>
          </a:p>
        </p:txBody>
      </p:sp>
      <p:sp>
        <p:nvSpPr>
          <p:cNvPr id="3" name="Content Placeholder 2"/>
          <p:cNvSpPr>
            <a:spLocks noGrp="1"/>
          </p:cNvSpPr>
          <p:nvPr>
            <p:ph idx="1"/>
          </p:nvPr>
        </p:nvSpPr>
        <p:spPr>
          <a:xfrm>
            <a:off x="1143000" y="2603500"/>
            <a:ext cx="10756900" cy="4254501"/>
          </a:xfrm>
        </p:spPr>
        <p:txBody>
          <a:bodyPr>
            <a:normAutofit fontScale="77500" lnSpcReduction="20000"/>
          </a:bodyPr>
          <a:lstStyle/>
          <a:p>
            <a:pPr algn="r" rtl="1"/>
            <a:r>
              <a:rPr lang="fa-IR" dirty="0" smtClean="0">
                <a:ln w="0"/>
                <a:effectLst>
                  <a:outerShdw blurRad="38100" dist="19050" dir="2700000" algn="tl" rotWithShape="0">
                    <a:schemeClr val="dk1">
                      <a:alpha val="40000"/>
                    </a:schemeClr>
                  </a:outerShdw>
                </a:effectLst>
              </a:rPr>
              <a:t>با مراجعه به منابع معتبر درباره فایده ها و ضرر های احتمالی تغییر در ژن های جانداران اطلاعاتی جمع آوری کنید.</a:t>
            </a:r>
          </a:p>
          <a:p>
            <a:pPr algn="r" rtl="1"/>
            <a:r>
              <a:rPr lang="fa-IR" dirty="0" smtClean="0">
                <a:ln w="0"/>
                <a:solidFill>
                  <a:srgbClr val="00B050"/>
                </a:solidFill>
                <a:effectLst>
                  <a:outerShdw blurRad="38100" dist="19050" dir="2700000" algn="tl" rotWithShape="0">
                    <a:schemeClr val="dk1">
                      <a:alpha val="40000"/>
                    </a:schemeClr>
                  </a:outerShdw>
                </a:effectLst>
              </a:rPr>
              <a:t>فایده ها</a:t>
            </a:r>
            <a:r>
              <a:rPr lang="fa-IR" dirty="0" smtClean="0">
                <a:ln w="0"/>
                <a:effectLst>
                  <a:outerShdw blurRad="38100" dist="19050" dir="2700000" algn="tl" rotWithShape="0">
                    <a:schemeClr val="dk1">
                      <a:alpha val="40000"/>
                    </a:schemeClr>
                  </a:outerShdw>
                </a:effectLst>
              </a:rPr>
              <a:t>:</a:t>
            </a:r>
          </a:p>
          <a:p>
            <a:pPr algn="r" rtl="1"/>
            <a:r>
              <a:rPr lang="fa-IR" dirty="0" smtClean="0">
                <a:ln w="0"/>
                <a:effectLst>
                  <a:outerShdw blurRad="38100" dist="19050" dir="2700000" algn="tl" rotWithShape="0">
                    <a:schemeClr val="dk1">
                      <a:alpha val="40000"/>
                    </a:schemeClr>
                  </a:outerShdw>
                </a:effectLst>
              </a:rPr>
              <a:t>نرخ رشد سریعتر</a:t>
            </a:r>
          </a:p>
          <a:p>
            <a:pPr algn="r" rtl="1"/>
            <a:r>
              <a:rPr lang="fa-IR" dirty="0" smtClean="0">
                <a:ln w="0"/>
                <a:effectLst>
                  <a:outerShdw blurRad="38100" dist="19050" dir="2700000" algn="tl" rotWithShape="0">
                    <a:schemeClr val="dk1">
                      <a:alpha val="40000"/>
                    </a:schemeClr>
                  </a:outerShdw>
                </a:effectLst>
              </a:rPr>
              <a:t>اصلاح</a:t>
            </a:r>
          </a:p>
          <a:p>
            <a:pPr algn="r" rtl="1"/>
            <a:r>
              <a:rPr lang="fa-IR" dirty="0" smtClean="0">
                <a:ln w="0"/>
                <a:effectLst>
                  <a:outerShdw blurRad="38100" dist="19050" dir="2700000" algn="tl" rotWithShape="0">
                    <a:schemeClr val="dk1">
                      <a:alpha val="40000"/>
                    </a:schemeClr>
                  </a:outerShdw>
                </a:effectLst>
              </a:rPr>
              <a:t>توسعه ویژگی های خاص</a:t>
            </a:r>
          </a:p>
          <a:p>
            <a:pPr algn="r" rtl="1"/>
            <a:r>
              <a:rPr lang="fa-IR" dirty="0" smtClean="0">
                <a:ln w="0"/>
                <a:effectLst>
                  <a:outerShdw blurRad="38100" dist="19050" dir="2700000" algn="tl" rotWithShape="0">
                    <a:schemeClr val="dk1">
                      <a:alpha val="40000"/>
                    </a:schemeClr>
                  </a:outerShdw>
                </a:effectLst>
              </a:rPr>
              <a:t>تولید محصولات جدید</a:t>
            </a:r>
          </a:p>
          <a:p>
            <a:pPr algn="r" rtl="1"/>
            <a:r>
              <a:rPr lang="fa-IR" dirty="0" smtClean="0">
                <a:ln w="0"/>
                <a:effectLst>
                  <a:outerShdw blurRad="38100" dist="19050" dir="2700000" algn="tl" rotWithShape="0">
                    <a:schemeClr val="dk1">
                      <a:alpha val="40000"/>
                    </a:schemeClr>
                  </a:outerShdw>
                </a:effectLst>
              </a:rPr>
              <a:t>تولید محصولات بزرگتر </a:t>
            </a:r>
          </a:p>
          <a:p>
            <a:pPr algn="r" rtl="1"/>
            <a:r>
              <a:rPr lang="fa-IR" dirty="0" smtClean="0">
                <a:ln w="0"/>
                <a:solidFill>
                  <a:srgbClr val="FF0000"/>
                </a:solidFill>
                <a:effectLst>
                  <a:outerShdw blurRad="38100" dist="19050" dir="2700000" algn="tl" rotWithShape="0">
                    <a:schemeClr val="dk1">
                      <a:alpha val="40000"/>
                    </a:schemeClr>
                  </a:outerShdw>
                </a:effectLst>
              </a:rPr>
              <a:t>ضرر ها</a:t>
            </a:r>
            <a:r>
              <a:rPr lang="fa-IR" dirty="0" smtClean="0">
                <a:ln w="0"/>
                <a:effectLst>
                  <a:outerShdw blurRad="38100" dist="19050" dir="2700000" algn="tl" rotWithShape="0">
                    <a:schemeClr val="dk1">
                      <a:alpha val="40000"/>
                    </a:schemeClr>
                  </a:outerShdw>
                </a:effectLst>
              </a:rPr>
              <a:t>:</a:t>
            </a:r>
          </a:p>
          <a:p>
            <a:pPr algn="r" rtl="1"/>
            <a:r>
              <a:rPr lang="fa-IR" dirty="0" smtClean="0">
                <a:ln w="0"/>
                <a:effectLst>
                  <a:outerShdw blurRad="38100" dist="19050" dir="2700000" algn="tl" rotWithShape="0">
                    <a:schemeClr val="dk1">
                      <a:alpha val="40000"/>
                    </a:schemeClr>
                  </a:outerShdw>
                </a:effectLst>
              </a:rPr>
              <a:t>احتمال کاهش ارزش مواد غذایی</a:t>
            </a:r>
          </a:p>
          <a:p>
            <a:pPr algn="r" rtl="1"/>
            <a:r>
              <a:rPr lang="fa-IR" dirty="0" smtClean="0">
                <a:ln w="0"/>
                <a:effectLst>
                  <a:outerShdw blurRad="38100" dist="19050" dir="2700000" algn="tl" rotWithShape="0">
                    <a:schemeClr val="dk1">
                      <a:alpha val="40000"/>
                    </a:schemeClr>
                  </a:outerShdw>
                </a:effectLst>
              </a:rPr>
              <a:t>تطبیق عوامل بیماری زا با خصوصیات ژنتیکی جدید</a:t>
            </a:r>
          </a:p>
          <a:p>
            <a:pPr algn="r" rtl="1"/>
            <a:r>
              <a:rPr lang="fa-IR" dirty="0" smtClean="0">
                <a:ln w="0"/>
                <a:effectLst>
                  <a:outerShdw blurRad="38100" dist="19050" dir="2700000" algn="tl" rotWithShape="0">
                    <a:schemeClr val="dk1">
                      <a:alpha val="40000"/>
                    </a:schemeClr>
                  </a:outerShdw>
                </a:effectLst>
              </a:rPr>
              <a:t>عوارض جانبی منفی پیش بینی نشده</a:t>
            </a:r>
          </a:p>
          <a:p>
            <a:pPr algn="r" rtl="1"/>
            <a:endParaRPr lang="fa-IR" dirty="0"/>
          </a:p>
        </p:txBody>
      </p:sp>
    </p:spTree>
    <p:extLst>
      <p:ext uri="{BB962C8B-B14F-4D97-AF65-F5344CB8AC3E}">
        <p14:creationId xmlns:p14="http://schemas.microsoft.com/office/powerpoint/2010/main" val="122021201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1000"/>
                                        <p:tgtEl>
                                          <p:spTgt spid="3">
                                            <p:txEl>
                                              <p:pRg st="6" end="6"/>
                                            </p:txEl>
                                          </p:spTgt>
                                        </p:tgtEl>
                                      </p:cBhvr>
                                    </p:animEffect>
                                    <p:anim calcmode="lin" valueType="num">
                                      <p:cBhvr>
                                        <p:cTn id="5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1000"/>
                                        <p:tgtEl>
                                          <p:spTgt spid="3">
                                            <p:txEl>
                                              <p:pRg st="7" end="7"/>
                                            </p:txEl>
                                          </p:spTgt>
                                        </p:tgtEl>
                                      </p:cBhvr>
                                    </p:animEffect>
                                    <p:anim calcmode="lin" valueType="num">
                                      <p:cBhvr>
                                        <p:cTn id="6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Effect transition="in" filter="fade">
                                      <p:cBhvr>
                                        <p:cTn id="68" dur="1000"/>
                                        <p:tgtEl>
                                          <p:spTgt spid="3">
                                            <p:txEl>
                                              <p:pRg st="8" end="8"/>
                                            </p:txEl>
                                          </p:spTgt>
                                        </p:tgtEl>
                                      </p:cBhvr>
                                    </p:animEffect>
                                    <p:anim calcmode="lin" valueType="num">
                                      <p:cBhvr>
                                        <p:cTn id="6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
                                            <p:txEl>
                                              <p:pRg st="9" end="9"/>
                                            </p:txEl>
                                          </p:spTgt>
                                        </p:tgtEl>
                                        <p:attrNameLst>
                                          <p:attrName>style.visibility</p:attrName>
                                        </p:attrNameLst>
                                      </p:cBhvr>
                                      <p:to>
                                        <p:strVal val="visible"/>
                                      </p:to>
                                    </p:set>
                                    <p:animEffect transition="in" filter="fade">
                                      <p:cBhvr>
                                        <p:cTn id="75" dur="1000"/>
                                        <p:tgtEl>
                                          <p:spTgt spid="3">
                                            <p:txEl>
                                              <p:pRg st="9" end="9"/>
                                            </p:txEl>
                                          </p:spTgt>
                                        </p:tgtEl>
                                      </p:cBhvr>
                                    </p:animEffect>
                                    <p:anim calcmode="lin" valueType="num">
                                      <p:cBhvr>
                                        <p:cTn id="7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
                                            <p:txEl>
                                              <p:pRg st="10" end="10"/>
                                            </p:txEl>
                                          </p:spTgt>
                                        </p:tgtEl>
                                        <p:attrNameLst>
                                          <p:attrName>style.visibility</p:attrName>
                                        </p:attrNameLst>
                                      </p:cBhvr>
                                      <p:to>
                                        <p:strVal val="visible"/>
                                      </p:to>
                                    </p:set>
                                    <p:animEffect transition="in" filter="fade">
                                      <p:cBhvr>
                                        <p:cTn id="82" dur="1000"/>
                                        <p:tgtEl>
                                          <p:spTgt spid="3">
                                            <p:txEl>
                                              <p:pRg st="10" end="10"/>
                                            </p:txEl>
                                          </p:spTgt>
                                        </p:tgtEl>
                                      </p:cBhvr>
                                    </p:animEffect>
                                    <p:anim calcmode="lin" valueType="num">
                                      <p:cBhvr>
                                        <p:cTn id="8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580</Words>
  <Application>Microsoft Office PowerPoint</Application>
  <PresentationFormat>Widescreen</PresentationFormat>
  <Paragraphs>52</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2  Davat</vt:lpstr>
      <vt:lpstr>Arial</vt:lpstr>
      <vt:lpstr>Calibri</vt:lpstr>
      <vt:lpstr>Calibri Light</vt:lpstr>
      <vt:lpstr>Times New Roman</vt:lpstr>
      <vt:lpstr>Office Theme</vt:lpstr>
      <vt:lpstr>PowerPoint Presentation</vt:lpstr>
      <vt:lpstr>PowerPoint Presentation</vt:lpstr>
      <vt:lpstr>ایجاد صفات جدید در جانداران</vt:lpstr>
      <vt:lpstr>برنج طلایی</vt:lpstr>
      <vt:lpstr>تفاوت برنج معمولی و طلایی</vt:lpstr>
      <vt:lpstr>PowerPoint Presentation</vt:lpstr>
      <vt:lpstr>PowerPoint Presentation</vt:lpstr>
      <vt:lpstr>PowerPoint Presentation</vt:lpstr>
      <vt:lpstr>اطلاعات جمع آوری کنید </vt:lpstr>
      <vt:lpstr>خیلی ممنون از توجه شما به امید موفقیت در کارهایتان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BITA</dc:creator>
  <cp:lastModifiedBy>BITA</cp:lastModifiedBy>
  <cp:revision>12</cp:revision>
  <dcterms:created xsi:type="dcterms:W3CDTF">2020-11-28T09:16:24Z</dcterms:created>
  <dcterms:modified xsi:type="dcterms:W3CDTF">2020-11-28T11:32:45Z</dcterms:modified>
</cp:coreProperties>
</file>